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8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4"/>
    <p:sldMasterId id="2147483717" r:id="rId5"/>
    <p:sldMasterId id="2147483731" r:id="rId6"/>
    <p:sldMasterId id="2147483735" r:id="rId7"/>
    <p:sldMasterId id="2147483733" r:id="rId8"/>
    <p:sldMasterId id="2147483648" r:id="rId9"/>
    <p:sldMasterId id="2147483721" r:id="rId10"/>
    <p:sldMasterId id="2147483726" r:id="rId11"/>
    <p:sldMasterId id="2147483722" r:id="rId12"/>
    <p:sldMasterId id="2147483713" r:id="rId13"/>
    <p:sldMasterId id="2147483714" r:id="rId14"/>
  </p:sldMasterIdLst>
  <p:notesMasterIdLst>
    <p:notesMasterId r:id="rId28"/>
  </p:notesMasterIdLst>
  <p:sldIdLst>
    <p:sldId id="2076137290" r:id="rId15"/>
    <p:sldId id="2076137344" r:id="rId16"/>
    <p:sldId id="2076137345" r:id="rId17"/>
    <p:sldId id="2076137346" r:id="rId18"/>
    <p:sldId id="2076137347" r:id="rId19"/>
    <p:sldId id="2076137348" r:id="rId20"/>
    <p:sldId id="2076137349" r:id="rId21"/>
    <p:sldId id="2076137351" r:id="rId22"/>
    <p:sldId id="2076137352" r:id="rId23"/>
    <p:sldId id="2076137353" r:id="rId24"/>
    <p:sldId id="2076137354" r:id="rId25"/>
    <p:sldId id="2076137355" r:id="rId26"/>
    <p:sldId id="265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s" id="{C6918B2E-0D2E-9847-A519-3C156E7A5B3C}">
          <p14:sldIdLst>
            <p14:sldId id="2076137290"/>
            <p14:sldId id="2076137344"/>
            <p14:sldId id="2076137345"/>
            <p14:sldId id="2076137346"/>
            <p14:sldId id="2076137347"/>
            <p14:sldId id="2076137348"/>
            <p14:sldId id="2076137349"/>
            <p14:sldId id="2076137351"/>
            <p14:sldId id="2076137352"/>
            <p14:sldId id="2076137353"/>
            <p14:sldId id="2076137354"/>
            <p14:sldId id="2076137355"/>
          </p14:sldIdLst>
        </p14:section>
        <p14:section name="Text slides" id="{44D9646A-E7A8-9F4B-A395-7581835CBA1E}">
          <p14:sldIdLst/>
        </p14:section>
        <p14:section name="End slides" id="{9859243E-B635-2F4B-B063-515CFEEA16C5}">
          <p14:sldIdLst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1017"/>
    <a:srgbClr val="AE1017"/>
    <a:srgbClr val="F12A1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E7C0BC-3AA1-7DC2-638B-9BFCAE6175D4}" v="25" dt="2023-01-18T16:36:05.086"/>
    <p1510:client id="{A9C9045E-E656-B201-8466-AE9A498F7C76}" v="5" dt="2023-01-16T17:09:23.9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36"/>
    <p:restoredTop sz="94626"/>
  </p:normalViewPr>
  <p:slideViewPr>
    <p:cSldViewPr snapToGrid="0">
      <p:cViewPr varScale="1">
        <p:scale>
          <a:sx n="121" d="100"/>
          <a:sy n="121" d="100"/>
        </p:scale>
        <p:origin x="15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viewProps" Target="viewProps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DA978D41-7074-40A0-8A8E-A985EF74172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DE5BD2B1-1938-4D49-82F2-06E4AC77EF9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FE5E8D2-C487-794D-B51E-A36D4BAAACB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9" name="Rectangle 5">
            <a:extLst>
              <a:ext uri="{FF2B5EF4-FFF2-40B4-BE49-F238E27FC236}">
                <a16:creationId xmlns:a16="http://schemas.microsoft.com/office/drawing/2014/main" id="{5AE4196D-6121-4CF8-BB11-7EC03D4826E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3670" name="Rectangle 6">
            <a:extLst>
              <a:ext uri="{FF2B5EF4-FFF2-40B4-BE49-F238E27FC236}">
                <a16:creationId xmlns:a16="http://schemas.microsoft.com/office/drawing/2014/main" id="{5739531D-E977-492B-89BC-4A5F23C8569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3671" name="Rectangle 7">
            <a:extLst>
              <a:ext uri="{FF2B5EF4-FFF2-40B4-BE49-F238E27FC236}">
                <a16:creationId xmlns:a16="http://schemas.microsoft.com/office/drawing/2014/main" id="{9B85C269-D8CF-43EC-8D7A-09DE5D8AD4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ヒラギノ角ゴ Pro W3" pitchFamily="-84" charset="-128"/>
              </a:defRPr>
            </a:lvl1pPr>
          </a:lstStyle>
          <a:p>
            <a:pPr>
              <a:defRPr/>
            </a:pPr>
            <a:fld id="{8C4377FC-F24F-704B-9E5C-5852303664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Image source - https://massp.ifpri.info/2019/09/13/sourcing-farm-gate-prices-for-pigeon-and-chickpeas-a-pilot-study-in-13-districts-in-southern-malawi/ </a:t>
            </a:r>
          </a:p>
          <a:p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Food crisis being driven by climate change, war, Covid-19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3CEFD-1A33-4E12-BBFE-F1F2CBC149C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535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AF645-3B47-784D-A360-965741BFCB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0165" y="620688"/>
            <a:ext cx="6823670" cy="4824536"/>
          </a:xfrm>
        </p:spPr>
        <p:txBody>
          <a:bodyPr/>
          <a:lstStyle>
            <a:lvl1pPr>
              <a:defRPr b="1" i="0">
                <a:solidFill>
                  <a:srgbClr val="EA101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Short 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52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2EA9252-D54C-DE43-93DE-3F956E756E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341438"/>
            <a:ext cx="3744913" cy="39592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‘This could be a pull quote from the person in the photo. ‘Because of climate change and drought, I worry a lot about food’ Quote attribution here in this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D263CD8-A5EF-6740-8FC8-5E905C12D11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84216" y="1341437"/>
            <a:ext cx="4067175" cy="4390801"/>
          </a:xfrm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lang="en-US"/>
              <a:t>Click on picture icon to insert photo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894434-55D9-D946-A2A3-6ED3B95C9976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1" name="Title Placeholder 9">
            <a:extLst>
              <a:ext uri="{FF2B5EF4-FFF2-40B4-BE49-F238E27FC236}">
                <a16:creationId xmlns:a16="http://schemas.microsoft.com/office/drawing/2014/main" id="{6C91AA40-4C4F-5547-8513-9554FCF867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866" y="366143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Photo with quote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86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7E7DD47-B7A4-304C-866E-53FA59FC7E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02984" y="3801624"/>
            <a:ext cx="2303908" cy="1206500"/>
          </a:xfrm>
        </p:spPr>
        <p:txBody>
          <a:bodyPr/>
          <a:lstStyle/>
          <a:p>
            <a:pPr lvl="0"/>
            <a:r>
              <a:rPr lang="en-GB"/>
              <a:t>Caption text can go here. Just a short one of about 15 words or so.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1F115BE-32C2-1F4D-9899-AC89E2D7796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8963" y="1349375"/>
            <a:ext cx="5927725" cy="3659188"/>
          </a:xfrm>
        </p:spPr>
        <p:txBody>
          <a:bodyPr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lang="en-US"/>
              <a:t>Click on picture icon to insert photo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55382E-5DBE-AB4F-8D10-287BF4B00949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9" name="Title Placeholder 9">
            <a:extLst>
              <a:ext uri="{FF2B5EF4-FFF2-40B4-BE49-F238E27FC236}">
                <a16:creationId xmlns:a16="http://schemas.microsoft.com/office/drawing/2014/main" id="{9EA94505-B008-B745-85BA-69C41BB4EA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732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en-GB"/>
              <a:t>One photo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55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773A790D-9499-F54E-A3AB-CB1B713F64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0251" y="3874243"/>
            <a:ext cx="2303908" cy="1206500"/>
          </a:xfrm>
        </p:spPr>
        <p:txBody>
          <a:bodyPr/>
          <a:lstStyle/>
          <a:p>
            <a:pPr lvl="0"/>
            <a:r>
              <a:rPr lang="en-GB"/>
              <a:t>Caption text can go here. Just a short one of about 15 words or so.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B86033A-8847-7A40-9E1C-B8DDF48CCB8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0673" y="1300754"/>
            <a:ext cx="2543175" cy="379571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on picture icon to insert photo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2041993-15D8-EA4F-B34F-A7343CD9DF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56360" y="1300754"/>
            <a:ext cx="2508250" cy="3811588"/>
          </a:xfrm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lang="en-US"/>
              <a:t>Click on picture icon to insert photo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0BFB4EC-52AB-3A40-A8D5-761FDD1CE061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1" name="Title Placeholder 9">
            <a:extLst>
              <a:ext uri="{FF2B5EF4-FFF2-40B4-BE49-F238E27FC236}">
                <a16:creationId xmlns:a16="http://schemas.microsoft.com/office/drawing/2014/main" id="{C8A10E32-95F3-8044-BB20-B512B79FCD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Two photos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80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8FB03-A776-1D4A-963C-8EA3430FA1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Video </a:t>
            </a:r>
            <a:endParaRPr lang="en-US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4C2DAD14-1745-5848-B6B4-BEFBF1ECD06E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28650" y="1341438"/>
            <a:ext cx="7886700" cy="39592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Insert video here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95F68D-E58C-2541-A8F7-79FE0F959D9F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41897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2EA9252-D54C-DE43-93DE-3F956E756E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341438"/>
            <a:ext cx="3744913" cy="39592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‘This could be a pull quote from the person in the photo. ‘Because of climate change and drought, I worry a lot about food’ Quote attribution here in this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D263CD8-A5EF-6740-8FC8-5E905C12D11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84216" y="1341437"/>
            <a:ext cx="4067175" cy="4390801"/>
          </a:xfrm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lang="en-US"/>
              <a:t>Click on picture icon to insert photo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894434-55D9-D946-A2A3-6ED3B95C9976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1" name="Title Placeholder 9">
            <a:extLst>
              <a:ext uri="{FF2B5EF4-FFF2-40B4-BE49-F238E27FC236}">
                <a16:creationId xmlns:a16="http://schemas.microsoft.com/office/drawing/2014/main" id="{6C91AA40-4C4F-5547-8513-9554FCF867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Photo with quote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20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7E7DD47-B7A4-304C-866E-53FA59FC7E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02984" y="3801624"/>
            <a:ext cx="2303908" cy="1206500"/>
          </a:xfrm>
        </p:spPr>
        <p:txBody>
          <a:bodyPr/>
          <a:lstStyle/>
          <a:p>
            <a:pPr lvl="0"/>
            <a:r>
              <a:rPr lang="en-GB"/>
              <a:t>Caption text can go here. Just a short one of about 15 words or so.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1F115BE-32C2-1F4D-9899-AC89E2D7796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8963" y="1349375"/>
            <a:ext cx="5927725" cy="3659188"/>
          </a:xfrm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lang="en-US"/>
              <a:t>Click on picture icon to insert photo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55382E-5DBE-AB4F-8D10-287BF4B00949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9" name="Title Placeholder 9">
            <a:extLst>
              <a:ext uri="{FF2B5EF4-FFF2-40B4-BE49-F238E27FC236}">
                <a16:creationId xmlns:a16="http://schemas.microsoft.com/office/drawing/2014/main" id="{9EA94505-B008-B745-85BA-69C41BB4EA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One photo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41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773A790D-9499-F54E-A3AB-CB1B713F64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0251" y="3874243"/>
            <a:ext cx="2303908" cy="1206500"/>
          </a:xfrm>
        </p:spPr>
        <p:txBody>
          <a:bodyPr/>
          <a:lstStyle/>
          <a:p>
            <a:pPr lvl="0"/>
            <a:r>
              <a:rPr lang="en-GB"/>
              <a:t>Caption text can go here. Just a short one of about 15 words or so.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B86033A-8847-7A40-9E1C-B8DDF48CCB8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55576" y="1300754"/>
            <a:ext cx="2543175" cy="379571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on picture icon to insert photo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2041993-15D8-EA4F-B34F-A7343CD9DF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00376" y="1300754"/>
            <a:ext cx="2508250" cy="3811588"/>
          </a:xfrm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lang="en-US"/>
              <a:t>Click on picture icon to insert photo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0BFB4EC-52AB-3A40-A8D5-761FDD1CE061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1" name="Title Placeholder 9">
            <a:extLst>
              <a:ext uri="{FF2B5EF4-FFF2-40B4-BE49-F238E27FC236}">
                <a16:creationId xmlns:a16="http://schemas.microsoft.com/office/drawing/2014/main" id="{C8A10E32-95F3-8044-BB20-B512B79FCD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Two photos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07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8FB03-A776-1D4A-963C-8EA3430FA1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Video </a:t>
            </a:r>
            <a:endParaRPr lang="en-US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4C2DAD14-1745-5848-B6B4-BEFBF1ECD06E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28650" y="1341438"/>
            <a:ext cx="7886700" cy="39592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Insert video here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95F68D-E58C-2541-A8F7-79FE0F959D9F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2953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Template - Full 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634300-2072-2042-A089-9D8D1DACE4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picture icon to insert photo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2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 Template - Full pag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47E864-8D36-F042-BC5C-99360AFDC3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picture icon to insert photo</a:t>
            </a:r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B046CD-5BB7-A64D-B639-CEC4D78E96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692696"/>
            <a:ext cx="4248398" cy="2089150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EA101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‘Short quote  </a:t>
            </a:r>
          </a:p>
          <a:p>
            <a:pPr lvl="0"/>
            <a:r>
              <a:rPr lang="en-GB"/>
              <a:t> over photo’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56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sma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E66F253-277E-F942-AD86-21DA395AC8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35150" y="2060848"/>
            <a:ext cx="5616575" cy="3455715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i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on picture icon to insert photo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endParaRPr lang="en-US"/>
          </a:p>
        </p:txBody>
      </p:sp>
      <p:sp>
        <p:nvSpPr>
          <p:cNvPr id="4" name="Title Placeholder 2">
            <a:extLst>
              <a:ext uri="{FF2B5EF4-FFF2-40B4-BE49-F238E27FC236}">
                <a16:creationId xmlns:a16="http://schemas.microsoft.com/office/drawing/2014/main" id="{7D7BDB44-6165-454C-9EE9-7CDFD30B10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549" y="764704"/>
            <a:ext cx="783178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400" b="1" i="0">
                <a:solidFill>
                  <a:srgbClr val="EA101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Short 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96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Template - 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4B3C2C-AB9F-B54A-BD97-A416705A2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9621" y="-12676"/>
            <a:ext cx="9181561" cy="6886170"/>
          </a:xfrm>
          <a:prstGeom prst="rect">
            <a:avLst/>
          </a:prstGeom>
        </p:spPr>
      </p:pic>
      <p:pic>
        <p:nvPicPr>
          <p:cNvPr id="10" name="Picture 9" descr="A close up of a screen&#10;&#10;Description automatically generated">
            <a:extLst>
              <a:ext uri="{FF2B5EF4-FFF2-40B4-BE49-F238E27FC236}">
                <a16:creationId xmlns:a16="http://schemas.microsoft.com/office/drawing/2014/main" id="{852B34F2-14CE-1447-BA31-F878CA442D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733256"/>
            <a:ext cx="1998536" cy="4380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46A57C-A164-7442-B5F5-20F342AA3AFE}"/>
              </a:ext>
            </a:extLst>
          </p:cNvPr>
          <p:cNvSpPr txBox="1"/>
          <p:nvPr userDrawn="1"/>
        </p:nvSpPr>
        <p:spPr>
          <a:xfrm>
            <a:off x="395536" y="6383893"/>
            <a:ext cx="7920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</a:t>
            </a:r>
            <a:r>
              <a:rPr lang="en-GB"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Wales charity no. 1105851 Scot charity no. SC039150 Company no. 5171525 Christian Aid Ireland: NI charity no. NIC101631 Company no. NI059154 and ROI charity no. 20014162 Company no. 426928. </a:t>
            </a:r>
            <a:br>
              <a:rPr lang="en-GB"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Christian Aid name and logo are trademarks of Christian Aid. © Christian Aid January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07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Template - 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577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BB3202-C3D7-4519-A1C3-4EB99E15A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B954-6F54-41B8-8B4D-585B7B761216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9CEA49-2DE3-4765-BF89-7BA5D46D3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A60BD6-05EF-4087-99AF-3441A6E5D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7697-3865-460A-BA0D-C1151BA562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385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E66F253-277E-F942-AD86-21DA395AC8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36512" y="0"/>
            <a:ext cx="9180512" cy="6957392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on picture icon to insert photo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endParaRPr lang="en-US"/>
          </a:p>
        </p:txBody>
      </p:sp>
      <p:sp>
        <p:nvSpPr>
          <p:cNvPr id="4" name="Title Placeholder 2">
            <a:extLst>
              <a:ext uri="{FF2B5EF4-FFF2-40B4-BE49-F238E27FC236}">
                <a16:creationId xmlns:a16="http://schemas.microsoft.com/office/drawing/2014/main" id="{7D7BDB44-6165-454C-9EE9-7CDFD30B10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549" y="764704"/>
            <a:ext cx="783178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400" b="1" i="0">
                <a:solidFill>
                  <a:srgbClr val="EA101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Short 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9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ev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>
            <a:extLst>
              <a:ext uri="{FF2B5EF4-FFF2-40B4-BE49-F238E27FC236}">
                <a16:creationId xmlns:a16="http://schemas.microsoft.com/office/drawing/2014/main" id="{7D7BDB44-6165-454C-9EE9-7CDFD30B10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549" y="764704"/>
            <a:ext cx="783178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400" b="1" i="0">
                <a:solidFill>
                  <a:srgbClr val="EA101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Short title goes here</a:t>
            </a:r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9D373CF-AE2A-3E4E-BAD4-37D92DF2A8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63689" y="2276872"/>
            <a:ext cx="5544616" cy="27362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Speaker name and job title</a:t>
            </a:r>
          </a:p>
          <a:p>
            <a:pPr lvl="0"/>
            <a:endParaRPr lang="en-GB"/>
          </a:p>
          <a:p>
            <a:pPr lvl="0"/>
            <a:r>
              <a:rPr lang="en-GB"/>
              <a:t>Date and time</a:t>
            </a:r>
          </a:p>
        </p:txBody>
      </p:sp>
    </p:spTree>
    <p:extLst>
      <p:ext uri="{BB962C8B-B14F-4D97-AF65-F5344CB8AC3E}">
        <p14:creationId xmlns:p14="http://schemas.microsoft.com/office/powerpoint/2010/main" val="754688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 event title">
    <p:bg>
      <p:bgPr>
        <a:solidFill>
          <a:srgbClr val="F1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FBBF20E2-C7F4-4545-8238-46D5ABB1E3C5}"/>
              </a:ext>
            </a:extLst>
          </p:cNvPr>
          <p:cNvSpPr txBox="1">
            <a:spLocks/>
          </p:cNvSpPr>
          <p:nvPr userDrawn="1"/>
        </p:nvSpPr>
        <p:spPr>
          <a:xfrm>
            <a:off x="539552" y="692696"/>
            <a:ext cx="783178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FF0000"/>
                </a:solidFill>
                <a:latin typeface="Mokoko XBold" panose="02060503020203020204" pitchFamily="18" charset="77"/>
                <a:ea typeface="+mj-ea"/>
                <a:cs typeface="Mokoko XBold" panose="02060503020203020204" pitchFamily="18" charset="77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title goes here</a:t>
            </a:r>
            <a:endParaRPr lang="en-US" b="1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F8D0C-BEE0-4F45-AEDE-786F026C10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3668" y="2276872"/>
            <a:ext cx="5976664" cy="27362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Speaker name and job title</a:t>
            </a:r>
          </a:p>
          <a:p>
            <a:pPr lvl="0"/>
            <a:endParaRPr lang="en-GB"/>
          </a:p>
          <a:p>
            <a:pPr lvl="0"/>
            <a:r>
              <a:rPr lang="en-GB"/>
              <a:t>Date and time</a:t>
            </a:r>
          </a:p>
        </p:txBody>
      </p:sp>
    </p:spTree>
    <p:extLst>
      <p:ext uri="{BB962C8B-B14F-4D97-AF65-F5344CB8AC3E}">
        <p14:creationId xmlns:p14="http://schemas.microsoft.com/office/powerpoint/2010/main" val="418358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Bulle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598B1744-B702-DD42-AB65-AC3E90A300E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EA112BD-3A00-844C-979E-9A36DF27756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8650" y="1412776"/>
            <a:ext cx="7886700" cy="3744415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0000"/>
              </a:buClr>
              <a:buSzPct val="80000"/>
              <a:buFont typeface="Arial" panose="020B0604020202020204" pitchFamily="34" charset="0"/>
              <a:buNone/>
              <a:tabLst/>
              <a:defRPr sz="2800">
                <a:latin typeface="+mn-lt"/>
              </a:defRPr>
            </a:lvl1pPr>
          </a:lstStyle>
          <a:p>
            <a:pPr marL="447675" indent="-447675">
              <a:buBlip>
                <a:blip r:embed="rId2"/>
              </a:buBlip>
            </a:pPr>
            <a:r>
              <a:rPr lang="en-GB" sz="3200"/>
              <a:t>Bullet point one</a:t>
            </a:r>
          </a:p>
          <a:p>
            <a:pPr marL="447675" indent="-447675">
              <a:buBlip>
                <a:blip r:embed="rId2"/>
              </a:buBlip>
            </a:pPr>
            <a:r>
              <a:rPr lang="en-GB" sz="3200"/>
              <a:t>Bullet point two</a:t>
            </a:r>
          </a:p>
          <a:p>
            <a:pPr marL="447675" indent="-447675">
              <a:buBlip>
                <a:blip r:embed="rId2"/>
              </a:buBlip>
            </a:pPr>
            <a:r>
              <a:rPr lang="en-GB" sz="3200"/>
              <a:t>Bullet point three</a:t>
            </a:r>
          </a:p>
          <a:p>
            <a:pPr marL="447675" indent="-447675">
              <a:buBlip>
                <a:blip r:embed="rId2"/>
              </a:buBlip>
            </a:pPr>
            <a:endParaRPr lang="en-GB" sz="3200"/>
          </a:p>
        </p:txBody>
      </p:sp>
      <p:sp>
        <p:nvSpPr>
          <p:cNvPr id="21" name="Title Placeholder 9">
            <a:extLst>
              <a:ext uri="{FF2B5EF4-FFF2-40B4-BE49-F238E27FC236}">
                <a16:creationId xmlns:a16="http://schemas.microsoft.com/office/drawing/2014/main" id="{458D25EE-03BA-3742-9CC2-160C138E2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b="1" i="0">
                <a:solidFill>
                  <a:srgbClr val="EA1017"/>
                </a:solidFill>
                <a:latin typeface="+mj-lt"/>
                <a:cs typeface="Mokoko XBold" panose="02060503020203020204" pitchFamily="18" charset="77"/>
              </a:defRPr>
            </a:lvl1pPr>
          </a:lstStyle>
          <a:p>
            <a:r>
              <a:rPr lang="en-GB"/>
              <a:t>Sample title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3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Bulle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CCC465FE-5718-C148-B398-A3B5B47D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rgbClr val="EA1017"/>
                </a:solidFill>
              </a:defRPr>
            </a:lvl1pPr>
          </a:lstStyle>
          <a:p>
            <a:r>
              <a:rPr lang="en-GB"/>
              <a:t>Sample title </a:t>
            </a: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CC578E-4D18-694E-BBED-18FBECC08C0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5" name="Content Placeholder 19">
            <a:extLst>
              <a:ext uri="{FF2B5EF4-FFF2-40B4-BE49-F238E27FC236}">
                <a16:creationId xmlns:a16="http://schemas.microsoft.com/office/drawing/2014/main" id="{071E844E-9385-214A-9411-ADA2F973302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8650" y="1412776"/>
            <a:ext cx="7886700" cy="374441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EA1017"/>
              </a:buClr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712788" indent="-288925">
              <a:tabLst/>
              <a:defRPr sz="2400">
                <a:latin typeface="+mn-lt"/>
              </a:defRPr>
            </a:lvl2pPr>
          </a:lstStyle>
          <a:p>
            <a:pPr marL="447675" indent="-447675">
              <a:buBlip>
                <a:blip r:embed="rId2"/>
              </a:buBlip>
            </a:pPr>
            <a:r>
              <a:rPr lang="en-GB" sz="3200"/>
              <a:t>Bullet point one</a:t>
            </a:r>
          </a:p>
          <a:p>
            <a:pPr lvl="1"/>
            <a:r>
              <a:rPr lang="en-GB"/>
              <a:t>Second</a:t>
            </a:r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40186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Bulle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91C3F34-D881-BA4A-BDD3-D9437A62009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8650" y="1412776"/>
            <a:ext cx="3778250" cy="3959225"/>
          </a:xfrm>
          <a:prstGeom prst="rect">
            <a:avLst/>
          </a:prstGeom>
        </p:spPr>
        <p:txBody>
          <a:bodyPr/>
          <a:lstStyle>
            <a:lvl1pPr marL="450850" indent="-450850" defTabSz="698400">
              <a:spcBef>
                <a:spcPts val="600"/>
              </a:spcBef>
              <a:buClr>
                <a:srgbClr val="EA1017"/>
              </a:buClr>
              <a:buFont typeface="Arial" panose="020B0604020202020204" pitchFamily="34" charset="0"/>
              <a:buChar char="•"/>
              <a:tabLst/>
              <a:defRPr sz="3600">
                <a:latin typeface="+mn-lt"/>
              </a:defRPr>
            </a:lvl1pPr>
            <a:lvl2pPr marL="407988" indent="174625">
              <a:tabLst/>
              <a:defRPr sz="2800">
                <a:latin typeface="+mn-lt"/>
              </a:defRPr>
            </a:lvl2pPr>
          </a:lstStyle>
          <a:p>
            <a:pPr marL="447675" lvl="0" indent="-447675">
              <a:buBlip>
                <a:blip r:embed="rId2"/>
              </a:buBlip>
            </a:pPr>
            <a:r>
              <a:rPr lang="en-GB" sz="3200"/>
              <a:t>Bullet point one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114F7350-8891-CB4C-9FF5-26BFC19328A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61823" y="1412776"/>
            <a:ext cx="3778250" cy="3959225"/>
          </a:xfrm>
          <a:prstGeom prst="rect">
            <a:avLst/>
          </a:prstGeom>
        </p:spPr>
        <p:txBody>
          <a:bodyPr/>
          <a:lstStyle>
            <a:lvl1pPr marL="447675" indent="-447675">
              <a:buClr>
                <a:srgbClr val="EA1017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 marL="806450" indent="-361950">
              <a:tabLst/>
              <a:defRPr>
                <a:latin typeface="+mn-lt"/>
              </a:defRPr>
            </a:lvl2pPr>
          </a:lstStyle>
          <a:p>
            <a:pPr marL="447675" indent="-447675">
              <a:buBlip>
                <a:blip r:embed="rId2"/>
              </a:buBlip>
            </a:pPr>
            <a:r>
              <a:rPr lang="en-GB" sz="3200"/>
              <a:t>Bullet point two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6" name="Title Placeholder 9">
            <a:extLst>
              <a:ext uri="{FF2B5EF4-FFF2-40B4-BE49-F238E27FC236}">
                <a16:creationId xmlns:a16="http://schemas.microsoft.com/office/drawing/2014/main" id="{175180C8-5F5C-DF4E-AFE1-FCBCC33F9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rgbClr val="EA1017"/>
                </a:solidFill>
              </a:defRPr>
            </a:lvl1pPr>
          </a:lstStyle>
          <a:p>
            <a:r>
              <a:rPr lang="en-GB"/>
              <a:t>Sample title 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1F35F-A603-9D4C-8EBF-D58D960ECBC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5129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1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1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61CEC3-7DB2-0B4E-AC64-A69A1A36E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365125"/>
            <a:ext cx="7327726" cy="5224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8000" spc="-150"/>
              <a:t>Short title </a:t>
            </a:r>
            <a:br>
              <a:rPr lang="en-GB" sz="8000" spc="-150"/>
            </a:br>
            <a:r>
              <a:rPr lang="en-GB" sz="8000" spc="-150"/>
              <a:t>to go here	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7C8D40-65B3-3143-ACAA-E2392412FD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EA3E30-89C8-5449-9F71-FB570F5A0C50}"/>
              </a:ext>
            </a:extLst>
          </p:cNvPr>
          <p:cNvSpPr/>
          <p:nvPr userDrawn="1"/>
        </p:nvSpPr>
        <p:spPr>
          <a:xfrm rot="-180000">
            <a:off x="1187624" y="6741368"/>
            <a:ext cx="43204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8000" b="1" i="0" kern="1200">
          <a:solidFill>
            <a:srgbClr val="FF0000"/>
          </a:solidFill>
          <a:latin typeface="Mokoko Trial Extra Bold" panose="02060503020203020204" pitchFamily="18" charset="77"/>
          <a:ea typeface="+mj-ea"/>
          <a:cs typeface="Mokoko Trial Extra Bold" panose="02060503020203020204" pitchFamily="18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2055B3-2F5A-7642-A034-5BA57A3F85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4035" y="-12355"/>
            <a:ext cx="9198035" cy="6898525"/>
          </a:xfrm>
          <a:prstGeom prst="rect">
            <a:avLst/>
          </a:prstGeom>
        </p:spPr>
      </p:pic>
      <p:pic>
        <p:nvPicPr>
          <p:cNvPr id="8" name="Picture 7" descr="A close up of a screen&#10;&#10;Description automatically generated">
            <a:extLst>
              <a:ext uri="{FF2B5EF4-FFF2-40B4-BE49-F238E27FC236}">
                <a16:creationId xmlns:a16="http://schemas.microsoft.com/office/drawing/2014/main" id="{DB0A5B7A-0079-5747-ADBA-8DB65BE6B4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733256"/>
            <a:ext cx="1998536" cy="4380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8269B0-743A-BF4B-BB39-37EB83BD7AE5}"/>
              </a:ext>
            </a:extLst>
          </p:cNvPr>
          <p:cNvSpPr txBox="1"/>
          <p:nvPr userDrawn="1"/>
        </p:nvSpPr>
        <p:spPr>
          <a:xfrm>
            <a:off x="395536" y="6383893"/>
            <a:ext cx="7920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</a:t>
            </a:r>
            <a:r>
              <a:rPr lang="en-GB"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Wales charity no. 1105851 Scot charity no. SC039150 Company no. 5171525 Christian Aid Ireland: NI charity no. NIC101631 Company no. NI059154 and ROI charity no. 20014162 Company no. 426928. </a:t>
            </a:r>
            <a:br>
              <a:rPr lang="en-GB"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Christian Aid name and logo are trademarks of Christian Aid. © Christian Aid January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1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F5ED5819-9A6E-A94D-A9A7-3A057E421E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2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D9CC82-C4AD-F246-9BA5-1525DC70AADF}"/>
              </a:ext>
            </a:extLst>
          </p:cNvPr>
          <p:cNvSpPr txBox="1"/>
          <p:nvPr userDrawn="1"/>
        </p:nvSpPr>
        <p:spPr>
          <a:xfrm>
            <a:off x="251520" y="6376357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Christian Aid is a key member of ACT Alliance. </a:t>
            </a:r>
            <a:r>
              <a:rPr lang="en-GB" sz="6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</a:t>
            </a:r>
            <a:r>
              <a:rPr lang="en-GB" sz="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Wales charity no. 1105851 Scot charity no. SC039150 Company no. 5171525 Christian Aid Ireland: NI charity no. NIC101631 Company no. NI059154 and ROI charity no. 20014162 Company no. 426928. The Christian Aid name and logo are trademarks of Christian Aid. © Christian Aid January 2020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54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2F5818-6EE7-CC4A-963B-F7A52A912D1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6DE7AD9-C460-B140-8082-7F6298E2CD84}"/>
              </a:ext>
            </a:extLst>
          </p:cNvPr>
          <p:cNvSpPr/>
          <p:nvPr userDrawn="1"/>
        </p:nvSpPr>
        <p:spPr>
          <a:xfrm rot="-180000">
            <a:off x="1187624" y="6741368"/>
            <a:ext cx="43204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343FC2F3-7621-8042-AD92-20122CFC3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9" y="692696"/>
            <a:ext cx="783178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Short 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6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38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EA101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120A96-DF6E-C041-9EBB-330A646516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384"/>
            <a:ext cx="9171160" cy="687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5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FF0000"/>
          </a:solidFill>
          <a:latin typeface="Mokoko XBold" panose="02060503020203020204" pitchFamily="18" charset="77"/>
          <a:ea typeface="+mj-ea"/>
          <a:cs typeface="Mokoko XBold" panose="02060503020203020204" pitchFamily="18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36D1B9-E65B-BD45-8D90-9AC6A57760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384"/>
            <a:ext cx="9171160" cy="687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5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FF0000"/>
          </a:solidFill>
          <a:latin typeface="Mokoko XBold" panose="02060503020203020204" pitchFamily="18" charset="77"/>
          <a:ea typeface="+mj-ea"/>
          <a:cs typeface="Mokoko XBold" panose="02060503020203020204" pitchFamily="18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63EC75-D0C0-704B-9C68-1779F1DA555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A10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A1017"/>
              </a:solidFill>
            </a:endParaRPr>
          </a:p>
        </p:txBody>
      </p:sp>
      <p:pic>
        <p:nvPicPr>
          <p:cNvPr id="4" name="Picture 3" descr="A red logo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6B0FDA12-AE15-6241-ABBE-E7377EBDEE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" y="5569075"/>
            <a:ext cx="1762408" cy="12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7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FF0000"/>
          </a:solidFill>
          <a:latin typeface="Mokoko XBold" panose="02060503020203020204" pitchFamily="18" charset="77"/>
          <a:ea typeface="+mj-ea"/>
          <a:cs typeface="Mokoko XBold" panose="02060503020203020204" pitchFamily="18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23E4A-33D6-6448-B8A8-7C98BE9B0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5D1EE2C-079A-8247-AEF1-2B6520D3F5D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3F9EF1-646F-054A-BFC1-2D49FC67BFE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16"/>
            <a:ext cx="9171160" cy="6878370"/>
          </a:xfrm>
          <a:prstGeom prst="rect">
            <a:avLst/>
          </a:prstGeom>
        </p:spPr>
      </p:pic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DD4C6FBA-BB22-8F46-864C-1D9B0ED4D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Sample title 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400" b="1" i="0">
          <a:solidFill>
            <a:srgbClr val="EA1017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9pPr>
    </p:titleStyle>
    <p:bodyStyle>
      <a:lvl1pPr marL="711200" indent="-7112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Tx/>
        <a:buBlip>
          <a:blip r:embed="rId6"/>
        </a:buBlip>
        <a:defRPr sz="3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1277938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Blip>
          <a:blip r:embed="rId7"/>
        </a:buBlip>
        <a:defRPr sz="2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457325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24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865313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20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273300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20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9591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6pPr>
      <a:lvl7pPr marL="34163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7pPr>
      <a:lvl8pPr marL="38735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8pPr>
      <a:lvl9pPr marL="43307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70D281-6B58-8444-8503-DF3E94F5C99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16"/>
            <a:ext cx="9171160" cy="687837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3BF2C0-F952-A04A-B1F7-7FC08812A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4735438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Photo caption and quotes</a:t>
            </a:r>
          </a:p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23E4A-33D6-6448-B8A8-7C98BE9B0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5D1EE2C-079A-8247-AEF1-2B6520D3F5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9">
            <a:extLst>
              <a:ext uri="{FF2B5EF4-FFF2-40B4-BE49-F238E27FC236}">
                <a16:creationId xmlns:a16="http://schemas.microsoft.com/office/drawing/2014/main" id="{A16ECAFF-09DB-0E4C-A5A6-0DB557C00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Sample title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12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25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400" b="1" i="0">
          <a:solidFill>
            <a:srgbClr val="EA1017"/>
          </a:solidFill>
          <a:latin typeface="+mj-lt"/>
          <a:ea typeface="ヒラギノ角ゴ Pro W3" charset="0"/>
          <a:cs typeface="Mokoko XBold" panose="02060503020203020204" pitchFamily="18" charset="77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Tx/>
        <a:buNone/>
        <a:defRPr sz="1800" b="1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992188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18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457325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18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865313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18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273300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18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9591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6pPr>
      <a:lvl7pPr marL="34163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7pPr>
      <a:lvl8pPr marL="38735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8pPr>
      <a:lvl9pPr marL="43307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70D281-6B58-8444-8503-DF3E94F5C99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16"/>
            <a:ext cx="9171160" cy="687837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3BF2C0-F952-A04A-B1F7-7FC08812A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4735438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Photo caption and quotes</a:t>
            </a:r>
          </a:p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23E4A-33D6-6448-B8A8-7C98BE9B0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5D1EE2C-079A-8247-AEF1-2B6520D3F5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9">
            <a:extLst>
              <a:ext uri="{FF2B5EF4-FFF2-40B4-BE49-F238E27FC236}">
                <a16:creationId xmlns:a16="http://schemas.microsoft.com/office/drawing/2014/main" id="{A16ECAFF-09DB-0E4C-A5A6-0DB557C00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Sample title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2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400" b="1" i="0">
          <a:solidFill>
            <a:srgbClr val="EA1017"/>
          </a:solidFill>
          <a:latin typeface="+mj-lt"/>
          <a:ea typeface="ヒラギノ角ゴ Pro W3" charset="0"/>
          <a:cs typeface="Mokoko XBold" panose="02060503020203020204" pitchFamily="18" charset="77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Tx/>
        <a:buNone/>
        <a:defRPr sz="1800" b="1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992188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18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457325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18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865313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18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273300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18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9591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6pPr>
      <a:lvl7pPr marL="34163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7pPr>
      <a:lvl8pPr marL="38735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8pPr>
      <a:lvl9pPr marL="43307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24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800" b="1" i="0" kern="1200">
          <a:solidFill>
            <a:srgbClr val="FF0000"/>
          </a:solidFill>
          <a:latin typeface="Mokoko Trial Extra Bold" panose="02060503020203020204" pitchFamily="18" charset="77"/>
          <a:ea typeface="+mn-ea"/>
          <a:cs typeface="Mokoko Trial Extra Bold" panose="02060503020203020204" pitchFamily="18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hat our stakeholders said">
            <a:extLst>
              <a:ext uri="{FF2B5EF4-FFF2-40B4-BE49-F238E27FC236}">
                <a16:creationId xmlns:a16="http://schemas.microsoft.com/office/drawing/2014/main" id="{3746157F-7996-C804-D744-22DCAEE14DA8}"/>
              </a:ext>
            </a:extLst>
          </p:cNvPr>
          <p:cNvSpPr txBox="1"/>
          <p:nvPr/>
        </p:nvSpPr>
        <p:spPr>
          <a:xfrm>
            <a:off x="5868537" y="1856096"/>
            <a:ext cx="2511188" cy="2279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 anchorCtr="0">
            <a:noAutofit/>
          </a:bodyPr>
          <a:lstStyle>
            <a:lvl1pPr algn="ctr">
              <a:lnSpc>
                <a:spcPct val="60000"/>
              </a:lnSpc>
              <a:spcBef>
                <a:spcPts val="1500"/>
              </a:spcBef>
              <a:defRPr sz="8700">
                <a:solidFill>
                  <a:srgbClr val="FF0024"/>
                </a:solidFill>
                <a:latin typeface="+mn-lt"/>
                <a:ea typeface="+mn-ea"/>
                <a:cs typeface="+mn-cs"/>
                <a:sym typeface="Mokoko ExtraBold"/>
              </a:defRPr>
            </a:lvl1pPr>
          </a:lstStyle>
          <a:p>
            <a:pPr algn="l" defTabSz="309563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r>
              <a:rPr lang="en-GB" sz="3300" b="1" kern="0" dirty="0">
                <a:solidFill>
                  <a:srgbClr val="EA10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story of Esther and her pigeon peas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4757A3E-0C62-2204-0CFB-A47B25375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6665" y="553886"/>
            <a:ext cx="3684525" cy="552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576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C14FEF-DF51-736C-00B1-5FAC1C3A89E2}"/>
              </a:ext>
            </a:extLst>
          </p:cNvPr>
          <p:cNvSpPr txBox="1"/>
          <p:nvPr/>
        </p:nvSpPr>
        <p:spPr>
          <a:xfrm>
            <a:off x="4711257" y="1037230"/>
            <a:ext cx="37503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5C2525-5F5D-1941-CBB3-7A97FB4C8AF9}"/>
              </a:ext>
            </a:extLst>
          </p:cNvPr>
          <p:cNvSpPr txBox="1"/>
          <p:nvPr/>
        </p:nvSpPr>
        <p:spPr>
          <a:xfrm>
            <a:off x="286604" y="1037230"/>
            <a:ext cx="3843962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Esther says: ‘We are a community that helps one another a lot… if people face a problem, we do not allow them to suffer alone.’ </a:t>
            </a:r>
          </a:p>
          <a:p>
            <a:endParaRPr lang="en-GB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kern="100" dirty="0">
                <a:effectLst/>
                <a:latin typeface="Arial"/>
                <a:ea typeface="Calibri" panose="020F0502020204030204" pitchFamily="34" charset="0"/>
                <a:cs typeface="Arial"/>
              </a:rPr>
              <a:t>So, when we give to Christian Aid, we become part of Esther’s community of people who help one another</a:t>
            </a:r>
            <a:r>
              <a:rPr lang="en-GB" kern="100" dirty="0">
                <a:latin typeface="Arial"/>
                <a:ea typeface="Calibri" panose="020F0502020204030204" pitchFamily="34" charset="0"/>
                <a:cs typeface="Arial"/>
              </a:rPr>
              <a:t> and help make dreams come true.</a:t>
            </a:r>
            <a:endParaRPr lang="en-GB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E429CB7-9D9F-E693-1703-7E580B10C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2616" y="1983276"/>
            <a:ext cx="4614780" cy="289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874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C14FEF-DF51-736C-00B1-5FAC1C3A89E2}"/>
              </a:ext>
            </a:extLst>
          </p:cNvPr>
          <p:cNvSpPr txBox="1"/>
          <p:nvPr/>
        </p:nvSpPr>
        <p:spPr>
          <a:xfrm>
            <a:off x="4711257" y="1037230"/>
            <a:ext cx="37503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5C2525-5F5D-1941-CBB3-7A97FB4C8AF9}"/>
              </a:ext>
            </a:extLst>
          </p:cNvPr>
          <p:cNvSpPr txBox="1"/>
          <p:nvPr/>
        </p:nvSpPr>
        <p:spPr>
          <a:xfrm>
            <a:off x="3852259" y="767100"/>
            <a:ext cx="460935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In the Bible, Jesus tells a story:</a:t>
            </a:r>
          </a:p>
          <a:p>
            <a:r>
              <a:rPr lang="en-GB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‘The kingdom of heaven is like a mustard seed that someone took and sowed in his field; it is the smallest of all the seeds, but when it has grown it is the greatest of shrubs and becomes a tree, so that the birds of the air come and make nests in its branches.’ </a:t>
            </a:r>
          </a:p>
          <a:p>
            <a:endParaRPr lang="en-GB" kern="100" dirty="0">
              <a:solidFill>
                <a:srgbClr val="00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(Matthew 13:31-32) </a:t>
            </a:r>
            <a:endParaRPr lang="en-GB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DA95099-766A-89B4-4C6D-30E718510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909" y="801492"/>
            <a:ext cx="2904283" cy="475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048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C14FEF-DF51-736C-00B1-5FAC1C3A89E2}"/>
              </a:ext>
            </a:extLst>
          </p:cNvPr>
          <p:cNvSpPr txBox="1"/>
          <p:nvPr/>
        </p:nvSpPr>
        <p:spPr>
          <a:xfrm>
            <a:off x="4711257" y="1037230"/>
            <a:ext cx="37503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5C2525-5F5D-1941-CBB3-7A97FB4C8AF9}"/>
              </a:ext>
            </a:extLst>
          </p:cNvPr>
          <p:cNvSpPr txBox="1"/>
          <p:nvPr/>
        </p:nvSpPr>
        <p:spPr>
          <a:xfrm>
            <a:off x="368490" y="545910"/>
            <a:ext cx="392859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For Esther and her community, pigeon peas are like the tiny mustard seed, growing the hopes and dreams of their children and grandchildren: </a:t>
            </a:r>
          </a:p>
          <a:p>
            <a:r>
              <a:rPr lang="en-GB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to go to school.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to start their own businesses.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to help their friends and their neighbours. </a:t>
            </a:r>
          </a:p>
          <a:p>
            <a:r>
              <a:rPr lang="en-GB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F34A6BF-6BAD-6B04-8D7C-38FF645DC3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04172" y="939337"/>
            <a:ext cx="4164526" cy="346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D072CC-5E0B-A329-BE86-2E10A4D790F2}"/>
              </a:ext>
            </a:extLst>
          </p:cNvPr>
          <p:cNvSpPr txBox="1"/>
          <p:nvPr/>
        </p:nvSpPr>
        <p:spPr>
          <a:xfrm>
            <a:off x="1571862" y="5208724"/>
            <a:ext cx="7096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Together, we can h</a:t>
            </a:r>
            <a:r>
              <a:rPr lang="en-US" sz="2400" b="1" dirty="0">
                <a:solidFill>
                  <a:srgbClr val="FF0000"/>
                </a:solidFill>
              </a:rPr>
              <a:t>elp dreams come true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608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023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AAD6A3-C81B-4E1E-56DA-DE9C57F9775B}"/>
              </a:ext>
            </a:extLst>
          </p:cNvPr>
          <p:cNvSpPr txBox="1"/>
          <p:nvPr/>
        </p:nvSpPr>
        <p:spPr>
          <a:xfrm>
            <a:off x="996288" y="1037230"/>
            <a:ext cx="33914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I’d like you to meet Esther </a:t>
            </a:r>
            <a:r>
              <a:rPr lang="en-GB" kern="1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Saizi</a:t>
            </a:r>
            <a:r>
              <a:rPr lang="en-GB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and her wonderful family. This is Esther with her grandson </a:t>
            </a:r>
            <a:r>
              <a:rPr lang="en-GB" kern="1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Nespo</a:t>
            </a:r>
            <a:r>
              <a:rPr lang="en-GB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endParaRPr lang="en-GB" kern="1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There is something magical about Esther’s warm heart and everyday acts of kindness.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24F771-C4F9-D6EE-5D90-B01E4D9C5A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487" r="1121"/>
          <a:stretch/>
        </p:blipFill>
        <p:spPr>
          <a:xfrm>
            <a:off x="4780532" y="635883"/>
            <a:ext cx="3122328" cy="51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6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C14FEF-DF51-736C-00B1-5FAC1C3A89E2}"/>
              </a:ext>
            </a:extLst>
          </p:cNvPr>
          <p:cNvSpPr txBox="1"/>
          <p:nvPr/>
        </p:nvSpPr>
        <p:spPr>
          <a:xfrm>
            <a:off x="4572000" y="2292823"/>
            <a:ext cx="409432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Esther lives in Malawi, which is in </a:t>
            </a:r>
            <a:r>
              <a:rPr lang="en-GB" sz="2400" kern="1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south-east </a:t>
            </a:r>
            <a:r>
              <a:rPr lang="en-GB" sz="24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of Africa. </a:t>
            </a:r>
          </a:p>
          <a:p>
            <a:endParaRPr lang="en-GB" kern="1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4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Its people are so friendly that Malawi is sometimes called the ‘Heart of Africa’ </a:t>
            </a:r>
          </a:p>
        </p:txBody>
      </p:sp>
      <p:pic>
        <p:nvPicPr>
          <p:cNvPr id="4" name="Picture 3" descr="A picture containing map&#10;&#10;Description automatically generated">
            <a:extLst>
              <a:ext uri="{FF2B5EF4-FFF2-40B4-BE49-F238E27FC236}">
                <a16:creationId xmlns:a16="http://schemas.microsoft.com/office/drawing/2014/main" id="{8716147E-F505-6CE5-CAD4-9944783C0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73" y="640061"/>
            <a:ext cx="3540281" cy="500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37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C14FEF-DF51-736C-00B1-5FAC1C3A89E2}"/>
              </a:ext>
            </a:extLst>
          </p:cNvPr>
          <p:cNvSpPr txBox="1"/>
          <p:nvPr/>
        </p:nvSpPr>
        <p:spPr>
          <a:xfrm>
            <a:off x="832514" y="859808"/>
            <a:ext cx="248389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Malawi is a beautiful country of cooler mountains in the north, the shimmering waters of Lake Malawi in the east, and sun-drenched lowlands to the south. </a:t>
            </a:r>
            <a:endParaRPr lang="en-GB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3B1A353-8A7F-D375-CD57-EE422C79E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6279" y="1907450"/>
            <a:ext cx="5112443" cy="341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469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C14FEF-DF51-736C-00B1-5FAC1C3A89E2}"/>
              </a:ext>
            </a:extLst>
          </p:cNvPr>
          <p:cNvSpPr txBox="1"/>
          <p:nvPr/>
        </p:nvSpPr>
        <p:spPr>
          <a:xfrm>
            <a:off x="810410" y="589252"/>
            <a:ext cx="739708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Esther grows something on her farm. Can you guess what it is? What is this story about?</a:t>
            </a:r>
          </a:p>
          <a:p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E4543B2-DC03-F464-0ED0-A2C47B23A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1665" y="1697248"/>
            <a:ext cx="4520669" cy="301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B3B93A-E944-2F29-ED40-E70BD4FEC0E9}"/>
              </a:ext>
            </a:extLst>
          </p:cNvPr>
          <p:cNvSpPr txBox="1"/>
          <p:nvPr/>
        </p:nvSpPr>
        <p:spPr>
          <a:xfrm>
            <a:off x="1094282" y="4940491"/>
            <a:ext cx="739708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indent="457200"/>
            <a:r>
              <a:rPr lang="en-GB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It’s pigeon peas! </a:t>
            </a:r>
          </a:p>
          <a:p>
            <a:pPr indent="457200"/>
            <a:r>
              <a:rPr lang="en-GB" kern="100" dirty="0">
                <a:latin typeface="Arial"/>
                <a:ea typeface="Calibri" panose="020F0502020204030204" pitchFamily="34" charset="0"/>
                <a:cs typeface="Arial"/>
              </a:rPr>
              <a:t>But </a:t>
            </a:r>
            <a:r>
              <a:rPr lang="en-GB" kern="100" dirty="0">
                <a:effectLst/>
                <a:latin typeface="Arial"/>
                <a:ea typeface="Calibri" panose="020F0502020204030204" pitchFamily="34" charset="0"/>
                <a:cs typeface="Arial"/>
              </a:rPr>
              <a:t>these are no ordinary peas…</a:t>
            </a:r>
          </a:p>
        </p:txBody>
      </p:sp>
    </p:spTree>
    <p:extLst>
      <p:ext uri="{BB962C8B-B14F-4D97-AF65-F5344CB8AC3E}">
        <p14:creationId xmlns:p14="http://schemas.microsoft.com/office/powerpoint/2010/main" val="1887452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C14FEF-DF51-736C-00B1-5FAC1C3A89E2}"/>
              </a:ext>
            </a:extLst>
          </p:cNvPr>
          <p:cNvSpPr txBox="1"/>
          <p:nvPr/>
        </p:nvSpPr>
        <p:spPr>
          <a:xfrm>
            <a:off x="4711257" y="689548"/>
            <a:ext cx="354832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…because with these peas, Esther can bake delicious bread. And that’s not all…</a:t>
            </a:r>
          </a:p>
          <a:p>
            <a:r>
              <a:rPr lang="en-GB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D6F918F-6B03-7F48-6B30-9617E39C5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487" y="361256"/>
            <a:ext cx="3814603" cy="254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5C2525-5F5D-1941-CBB3-7A97FB4C8AF9}"/>
              </a:ext>
            </a:extLst>
          </p:cNvPr>
          <p:cNvSpPr txBox="1"/>
          <p:nvPr/>
        </p:nvSpPr>
        <p:spPr>
          <a:xfrm>
            <a:off x="287487" y="3070402"/>
            <a:ext cx="43945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r>
              <a:rPr lang="en-GB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by selling these </a:t>
            </a:r>
            <a:r>
              <a:rPr lang="en-GB" dirty="0">
                <a:ea typeface="Calibri" panose="020F0502020204030204" pitchFamily="34" charset="0"/>
                <a:cs typeface="Arial" panose="020B0604020202020204" pitchFamily="34" charset="0"/>
              </a:rPr>
              <a:t>pigeon</a:t>
            </a:r>
            <a:r>
              <a:rPr lang="en-GB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peas, Esther can pay for her grandson to go to nursery and to help her children’s dreams come true.</a:t>
            </a:r>
            <a:endParaRPr lang="en-GB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7024BCF0-E4EB-31EB-BBD7-14BBE338E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6156" y="2606890"/>
            <a:ext cx="3750357" cy="250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EDA74C-7001-F44C-8018-CFB807E6E7AE}"/>
              </a:ext>
            </a:extLst>
          </p:cNvPr>
          <p:cNvSpPr txBox="1"/>
          <p:nvPr/>
        </p:nvSpPr>
        <p:spPr>
          <a:xfrm>
            <a:off x="1620039" y="5542154"/>
            <a:ext cx="6841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 bet you didn’t know peas could do all that!</a:t>
            </a:r>
          </a:p>
        </p:txBody>
      </p:sp>
    </p:spTree>
    <p:extLst>
      <p:ext uri="{BB962C8B-B14F-4D97-AF65-F5344CB8AC3E}">
        <p14:creationId xmlns:p14="http://schemas.microsoft.com/office/powerpoint/2010/main" val="1030334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C14FEF-DF51-736C-00B1-5FAC1C3A89E2}"/>
              </a:ext>
            </a:extLst>
          </p:cNvPr>
          <p:cNvSpPr txBox="1"/>
          <p:nvPr/>
        </p:nvSpPr>
        <p:spPr>
          <a:xfrm>
            <a:off x="4711257" y="1037230"/>
            <a:ext cx="37503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5C2525-5F5D-1941-CBB3-7A97FB4C8AF9}"/>
              </a:ext>
            </a:extLst>
          </p:cNvPr>
          <p:cNvSpPr txBox="1"/>
          <p:nvPr/>
        </p:nvSpPr>
        <p:spPr>
          <a:xfrm>
            <a:off x="4572000" y="1037230"/>
            <a:ext cx="37503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But in Malawi, the costs of everyday essentials, such as food and fuel, are going up and up, just as they are here. </a:t>
            </a:r>
          </a:p>
          <a:p>
            <a:endParaRPr lang="en-GB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dirty="0">
                <a:ea typeface="Calibri" panose="020F0502020204030204" pitchFamily="34" charset="0"/>
                <a:cs typeface="Arial" panose="020B0604020202020204" pitchFamily="34" charset="0"/>
              </a:rPr>
              <a:t>In addition, the </a:t>
            </a:r>
            <a:r>
              <a:rPr lang="en-GB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climate crisis means it is increasingly difficult to grow many of the foods Esther and her family used to eat and sell. </a:t>
            </a:r>
            <a:endParaRPr lang="en-GB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phic 1" descr="Upward trend with solid fill">
            <a:extLst>
              <a:ext uri="{FF2B5EF4-FFF2-40B4-BE49-F238E27FC236}">
                <a16:creationId xmlns:a16="http://schemas.microsoft.com/office/drawing/2014/main" id="{FBEEECC6-4D69-61A7-7D7A-258C97F6B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2387" y="1037230"/>
            <a:ext cx="3406140" cy="340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34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C14FEF-DF51-736C-00B1-5FAC1C3A89E2}"/>
              </a:ext>
            </a:extLst>
          </p:cNvPr>
          <p:cNvSpPr txBox="1"/>
          <p:nvPr/>
        </p:nvSpPr>
        <p:spPr>
          <a:xfrm>
            <a:off x="4711257" y="1037230"/>
            <a:ext cx="37503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5C2525-5F5D-1941-CBB3-7A97FB4C8AF9}"/>
              </a:ext>
            </a:extLst>
          </p:cNvPr>
          <p:cNvSpPr txBox="1"/>
          <p:nvPr/>
        </p:nvSpPr>
        <p:spPr>
          <a:xfrm>
            <a:off x="532264" y="586855"/>
            <a:ext cx="27159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Often crops are lost to cyclones or droughts, or seeds are too old to grow well. </a:t>
            </a:r>
          </a:p>
          <a:p>
            <a:endParaRPr lang="en-GB" kern="1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Many farmers like Esther are exploited by big companies and don’t receive a fair price for their peas.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CCFFD18-56F2-D3CF-B3BB-CD6A9A4D2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7678" y="1799146"/>
            <a:ext cx="4962867" cy="331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209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C14FEF-DF51-736C-00B1-5FAC1C3A89E2}"/>
              </a:ext>
            </a:extLst>
          </p:cNvPr>
          <p:cNvSpPr txBox="1"/>
          <p:nvPr/>
        </p:nvSpPr>
        <p:spPr>
          <a:xfrm>
            <a:off x="4711257" y="1037230"/>
            <a:ext cx="37503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5C2525-5F5D-1941-CBB3-7A97FB4C8AF9}"/>
              </a:ext>
            </a:extLst>
          </p:cNvPr>
          <p:cNvSpPr txBox="1"/>
          <p:nvPr/>
        </p:nvSpPr>
        <p:spPr>
          <a:xfrm>
            <a:off x="3998794" y="464025"/>
            <a:ext cx="473577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But Esther is working with Christian Aid and others in her community. Together they have:</a:t>
            </a:r>
          </a:p>
          <a:p>
            <a:endParaRPr lang="en-GB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formed cooperatives to secure a fairer price.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GB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boosted the quality of the seeds they use.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GB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added value by baking and selling bread made from pea flour.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GB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built warehouses to keep peas safe from weather events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GB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even produced a pigeon pea recipe book!</a:t>
            </a:r>
          </a:p>
          <a:p>
            <a:r>
              <a:rPr lang="en-GB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88DE61-6E3E-2DFC-70E2-BC4F22BE3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87" y="750627"/>
            <a:ext cx="2797791" cy="458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8537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 - text onl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standard 4 by 3 ENGLISH 2022" id="{FC80350B-CD93-9F49-9E51-63933DA9732B}" vid="{243A7142-6AE5-8F4A-8DB3-2A876734CC3B}"/>
    </a:ext>
  </a:extLst>
</a:theme>
</file>

<file path=ppt/theme/theme10.xml><?xml version="1.0" encoding="utf-8"?>
<a:theme xmlns:a="http://schemas.openxmlformats.org/drawingml/2006/main" name="End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standard 4 by 3 ENGLISH 2022" id="{FC80350B-CD93-9F49-9E51-63933DA9732B}" vid="{08FF16CC-09C5-4446-AA02-6D99DEA94AAC}"/>
    </a:ext>
  </a:extLst>
</a:theme>
</file>

<file path=ppt/theme/theme11.xml><?xml version="1.0" encoding="utf-8"?>
<a:theme xmlns:a="http://schemas.openxmlformats.org/drawingml/2006/main" name="7 CA Template - End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standard 4 by 3 ENGLISH 2022" id="{FC80350B-CD93-9F49-9E51-63933DA9732B}" vid="{0753934E-6CF9-8643-A66C-17622D966B08}"/>
    </a:ext>
  </a:ext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slide - with pho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standard 4 by 3 ENGLISH 2022" id="{FC80350B-CD93-9F49-9E51-63933DA9732B}" vid="{92800DE6-C2EC-2242-876E-EC0287CE60B3}"/>
    </a:ext>
  </a:extLst>
</a:theme>
</file>

<file path=ppt/theme/theme3.xml><?xml version="1.0" encoding="utf-8"?>
<a:theme xmlns:a="http://schemas.openxmlformats.org/drawingml/2006/main" name=" Title slide - with large pho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standard 4 by 3 ENGLISH 2022" id="{FC80350B-CD93-9F49-9E51-63933DA9732B}" vid="{D7EAA666-3440-EF4E-8C36-AA3AF45BD7AB}"/>
    </a:ext>
  </a:extLst>
</a:theme>
</file>

<file path=ppt/theme/theme4.xml><?xml version="1.0" encoding="utf-8"?>
<a:theme xmlns:a="http://schemas.openxmlformats.org/drawingml/2006/main" name="Title slide - White ev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standard 4 by 3 ENGLISH 2022" id="{FC80350B-CD93-9F49-9E51-63933DA9732B}" vid="{2EEE050E-7074-4349-8D2C-FB90854788B4}"/>
    </a:ext>
  </a:extLst>
</a:theme>
</file>

<file path=ppt/theme/theme5.xml><?xml version="1.0" encoding="utf-8"?>
<a:theme xmlns:a="http://schemas.openxmlformats.org/drawingml/2006/main" name="Title slide - red event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standard 4 by 3 ENGLISH 2022" id="{FC80350B-CD93-9F49-9E51-63933DA9732B}" vid="{5CC2FB69-6E17-8447-9537-FC8CA6CBFFE8}"/>
    </a:ext>
  </a:extLst>
</a:theme>
</file>

<file path=ppt/theme/theme6.xml><?xml version="1.0" encoding="utf-8"?>
<a:theme xmlns:a="http://schemas.openxmlformats.org/drawingml/2006/main" name="Text slides - Bullet Slides">
  <a:themeElements>
    <a:clrScheme name="CA PowerPoint Template v2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</a:objectDefaults>
  <a:extraClrSchemeLst>
    <a:extraClrScheme>
      <a:clrScheme name="CA PowerPoint Template 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 template standard 4 by 3 ENGLISH 2022" id="{FC80350B-CD93-9F49-9E51-63933DA9732B}" vid="{CD0C44AA-8366-F242-9DAD-0AAF7F8D8B8F}"/>
    </a:ext>
  </a:extLst>
</a:theme>
</file>

<file path=ppt/theme/theme7.xml><?xml version="1.0" encoding="utf-8"?>
<a:theme xmlns:a="http://schemas.openxmlformats.org/drawingml/2006/main" name="Image slide - design 1">
  <a:themeElements>
    <a:clrScheme name="CA PowerPoint Template v2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</a:objectDefaults>
  <a:extraClrSchemeLst>
    <a:extraClrScheme>
      <a:clrScheme name="CA PowerPoint Template 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 template standard 4 by 3 ENGLISH 2022" id="{FC80350B-CD93-9F49-9E51-63933DA9732B}" vid="{F6284A9D-AC11-E443-B8B3-8ABC74E41E37}"/>
    </a:ext>
  </a:extLst>
</a:theme>
</file>

<file path=ppt/theme/theme8.xml><?xml version="1.0" encoding="utf-8"?>
<a:theme xmlns:a="http://schemas.openxmlformats.org/drawingml/2006/main" name="Image slide - design 2">
  <a:themeElements>
    <a:clrScheme name="CA PowerPoint Template v2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</a:objectDefaults>
  <a:extraClrSchemeLst>
    <a:extraClrScheme>
      <a:clrScheme name="CA PowerPoint Template 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 template standard 4 by 3 ENGLISH 2022" id="{FC80350B-CD93-9F49-9E51-63933DA9732B}" vid="{7A1BB7C3-CAA7-A449-8BF7-FD364054D8F2}"/>
    </a:ext>
  </a:extLst>
</a:theme>
</file>

<file path=ppt/theme/theme9.xml><?xml version="1.0" encoding="utf-8"?>
<a:theme xmlns:a="http://schemas.openxmlformats.org/drawingml/2006/main" name="image slide - Full page 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standard 4 by 3 ENGLISH 2022" id="{FC80350B-CD93-9F49-9E51-63933DA9732B}" vid="{539374C0-5D77-6149-BA1D-919A94A0E66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01BED8BB21D54F87A5EB087593877B" ma:contentTypeVersion="16" ma:contentTypeDescription="Create a new document." ma:contentTypeScope="" ma:versionID="cc9a17e191d6327dee5532dd4bb95ff9">
  <xsd:schema xmlns:xsd="http://www.w3.org/2001/XMLSchema" xmlns:xs="http://www.w3.org/2001/XMLSchema" xmlns:p="http://schemas.microsoft.com/office/2006/metadata/properties" xmlns:ns2="de56d33f-f15c-4879-a769-df1e0048f764" xmlns:ns3="5d8760b0-fecb-467a-b87d-5d1741e37f37" xmlns:ns4="05af516d-3959-4b07-9006-c20b9a119ef8" targetNamespace="http://schemas.microsoft.com/office/2006/metadata/properties" ma:root="true" ma:fieldsID="ebacd10ff216fe26e1cb9c0e9a872a47" ns2:_="" ns3:_="" ns4:_="">
    <xsd:import namespace="de56d33f-f15c-4879-a769-df1e0048f764"/>
    <xsd:import namespace="5d8760b0-fecb-467a-b87d-5d1741e37f37"/>
    <xsd:import namespace="05af516d-3959-4b07-9006-c20b9a119e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6d33f-f15c-4879-a769-df1e0048f7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ecedb28-21b0-4288-ad75-dcb58613293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8760b0-fecb-467a-b87d-5d1741e37f3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af516d-3959-4b07-9006-c20b9a119ef8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1c376e72-39db-4182-ba7b-36194172671c}" ma:internalName="TaxCatchAll" ma:showField="CatchAllData" ma:web="5d8760b0-fecb-467a-b87d-5d1741e37f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5af516d-3959-4b07-9006-c20b9a119ef8" xsi:nil="true"/>
    <lcf76f155ced4ddcb4097134ff3c332f xmlns="de56d33f-f15c-4879-a769-df1e0048f76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0EB7BBC-0753-4CE0-8E36-1168657846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56d33f-f15c-4879-a769-df1e0048f764"/>
    <ds:schemaRef ds:uri="5d8760b0-fecb-467a-b87d-5d1741e37f37"/>
    <ds:schemaRef ds:uri="05af516d-3959-4b07-9006-c20b9a119e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C82908-ED78-4888-B76F-E4EC8BD0CD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A48280-0A8B-4FC4-BB44-DC38DAC590B1}">
  <ds:schemaRefs>
    <ds:schemaRef ds:uri="http://schemas.microsoft.com/office/infopath/2007/PartnerControl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05af516d-3959-4b07-9006-c20b9a119ef8"/>
    <ds:schemaRef ds:uri="http://schemas.microsoft.com/office/2006/documentManagement/types"/>
    <ds:schemaRef ds:uri="http://schemas.microsoft.com/office/2006/metadata/properties"/>
    <ds:schemaRef ds:uri="c7bb1ed7-0dc7-4fe6-b9f9-0f81a38dc989"/>
    <ds:schemaRef ds:uri="4ac9c603-397c-4325-a7cc-f4250b4d2864"/>
    <ds:schemaRef ds:uri="2aac1d6f-4114-40cf-8762-d3248c436d36"/>
    <ds:schemaRef ds:uri="8fe71702-a2f1-4361-97e2-d1e810744464"/>
    <ds:schemaRef ds:uri="de56d33f-f15c-4879-a769-df1e0048f76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Title Slide - text only</Template>
  <TotalTime>738</TotalTime>
  <Words>562</Words>
  <Application>Microsoft Office PowerPoint</Application>
  <PresentationFormat>On-screen Show (4:3)</PresentationFormat>
  <Paragraphs>56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Title Slide - text only</vt:lpstr>
      <vt:lpstr>Title slide - with photo</vt:lpstr>
      <vt:lpstr> Title slide - with large photo</vt:lpstr>
      <vt:lpstr>Title slide - White event slide</vt:lpstr>
      <vt:lpstr>Title slide - red event title</vt:lpstr>
      <vt:lpstr>Text slides - Bullet Slides</vt:lpstr>
      <vt:lpstr>Image slide - design 1</vt:lpstr>
      <vt:lpstr>Image slide - design 2</vt:lpstr>
      <vt:lpstr>image slide - Full page image</vt:lpstr>
      <vt:lpstr>End Slides</vt:lpstr>
      <vt:lpstr>7 CA Template - End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Neale</dc:creator>
  <cp:lastModifiedBy>Assistant Editor</cp:lastModifiedBy>
  <cp:revision>51</cp:revision>
  <dcterms:created xsi:type="dcterms:W3CDTF">2022-03-01T11:01:06Z</dcterms:created>
  <dcterms:modified xsi:type="dcterms:W3CDTF">2023-03-01T10:14:14Z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Type">
    <vt:lpwstr/>
  </property>
  <property fmtid="{D5CDD505-2E9C-101B-9397-08002B2CF9AE}" pid="3" name="InternationalOperationsManual">
    <vt:lpwstr>0</vt:lpwstr>
  </property>
  <property fmtid="{D5CDD505-2E9C-101B-9397-08002B2CF9AE}" pid="4" name="PlanningReportingUnit">
    <vt:lpwstr/>
  </property>
  <property fmtid="{D5CDD505-2E9C-101B-9397-08002B2CF9AE}" pid="5" name="Team">
    <vt:lpwstr/>
  </property>
  <property fmtid="{D5CDD505-2E9C-101B-9397-08002B2CF9AE}" pid="6" name="FocusArea">
    <vt:lpwstr/>
  </property>
  <property fmtid="{D5CDD505-2E9C-101B-9397-08002B2CF9AE}" pid="7" name="DocumentStatus">
    <vt:lpwstr>Draft</vt:lpwstr>
  </property>
  <property fmtid="{D5CDD505-2E9C-101B-9397-08002B2CF9AE}" pid="8" name="Region">
    <vt:lpwstr/>
  </property>
  <property fmtid="{D5CDD505-2E9C-101B-9397-08002B2CF9AE}" pid="9" name="Country">
    <vt:lpwstr>England</vt:lpwstr>
  </property>
  <property fmtid="{D5CDD505-2E9C-101B-9397-08002B2CF9AE}" pid="10" name="Language">
    <vt:lpwstr>English</vt:lpwstr>
  </property>
  <property fmtid="{D5CDD505-2E9C-101B-9397-08002B2CF9AE}" pid="11" name="Show in Resources">
    <vt:lpwstr>0</vt:lpwstr>
  </property>
  <property fmtid="{D5CDD505-2E9C-101B-9397-08002B2CF9AE}" pid="12" name="Working with churches">
    <vt:lpwstr/>
  </property>
  <property fmtid="{D5CDD505-2E9C-101B-9397-08002B2CF9AE}" pid="13" name="_ip_UnifiedCompliancePolicyUIAction">
    <vt:lpwstr/>
  </property>
  <property fmtid="{D5CDD505-2E9C-101B-9397-08002B2CF9AE}" pid="14" name="Document Type">
    <vt:lpwstr>Template</vt:lpwstr>
  </property>
  <property fmtid="{D5CDD505-2E9C-101B-9397-08002B2CF9AE}" pid="15" name="Category">
    <vt:lpwstr>Admin</vt:lpwstr>
  </property>
  <property fmtid="{D5CDD505-2E9C-101B-9397-08002B2CF9AE}" pid="16" name="_ip_UnifiedCompliancePolicyProperties">
    <vt:lpwstr/>
  </property>
  <property fmtid="{D5CDD505-2E9C-101B-9397-08002B2CF9AE}" pid="17" name="Unit">
    <vt:lpwstr>Design</vt:lpwstr>
  </property>
  <property fmtid="{D5CDD505-2E9C-101B-9397-08002B2CF9AE}" pid="18" name="Archived">
    <vt:lpwstr/>
  </property>
  <property fmtid="{D5CDD505-2E9C-101B-9397-08002B2CF9AE}" pid="19" name="ContentTypeId">
    <vt:lpwstr>0x0101007201BED8BB21D54F87A5EB087593877B</vt:lpwstr>
  </property>
  <property fmtid="{D5CDD505-2E9C-101B-9397-08002B2CF9AE}" pid="20" name="MediaServiceImageTags">
    <vt:lpwstr/>
  </property>
</Properties>
</file>